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238" r:id="rId3"/>
    <p:sldId id="1242" r:id="rId4"/>
    <p:sldId id="1243" r:id="rId5"/>
    <p:sldId id="1245" r:id="rId6"/>
    <p:sldId id="1244" r:id="rId7"/>
    <p:sldId id="1246" r:id="rId8"/>
    <p:sldId id="1247" r:id="rId9"/>
    <p:sldId id="1250" r:id="rId10"/>
    <p:sldId id="1251" r:id="rId11"/>
    <p:sldId id="1252" r:id="rId12"/>
    <p:sldId id="1260" r:id="rId13"/>
    <p:sldId id="1253" r:id="rId14"/>
    <p:sldId id="1254" r:id="rId15"/>
    <p:sldId id="1261" r:id="rId16"/>
    <p:sldId id="1255" r:id="rId17"/>
    <p:sldId id="1256" r:id="rId18"/>
    <p:sldId id="1262" r:id="rId19"/>
    <p:sldId id="1263" r:id="rId20"/>
    <p:sldId id="1264" r:id="rId21"/>
    <p:sldId id="1257" r:id="rId22"/>
    <p:sldId id="1258" r:id="rId23"/>
    <p:sldId id="1259" r:id="rId24"/>
    <p:sldId id="1265"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第四单元环境与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发展</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第四节　走可持续发展之路</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问题的主要表现与成因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368784540"/>
              </p:ext>
            </p:extLst>
          </p:nvPr>
        </p:nvGraphicFramePr>
        <p:xfrm>
          <a:off x="334567" y="2420888"/>
          <a:ext cx="11521280" cy="2741424"/>
        </p:xfrm>
        <a:graphic>
          <a:graphicData uri="http://schemas.openxmlformats.org/drawingml/2006/table">
            <a:tbl>
              <a:tblPr firstRow="1" firstCol="1" bandRow="1"/>
              <a:tblGrid>
                <a:gridCol w="1512167">
                  <a:extLst>
                    <a:ext uri="{9D8B030D-6E8A-4147-A177-3AD203B41FA5}">
                      <a16:colId xmlns:a16="http://schemas.microsoft.com/office/drawing/2014/main" val="3312306353"/>
                    </a:ext>
                  </a:extLst>
                </a:gridCol>
                <a:gridCol w="2088232">
                  <a:extLst>
                    <a:ext uri="{9D8B030D-6E8A-4147-A177-3AD203B41FA5}">
                      <a16:colId xmlns:a16="http://schemas.microsoft.com/office/drawing/2014/main" val="928578817"/>
                    </a:ext>
                  </a:extLst>
                </a:gridCol>
                <a:gridCol w="4032448">
                  <a:extLst>
                    <a:ext uri="{9D8B030D-6E8A-4147-A177-3AD203B41FA5}">
                      <a16:colId xmlns:a16="http://schemas.microsoft.com/office/drawing/2014/main" val="512502254"/>
                    </a:ext>
                  </a:extLst>
                </a:gridCol>
                <a:gridCol w="3888433">
                  <a:extLst>
                    <a:ext uri="{9D8B030D-6E8A-4147-A177-3AD203B41FA5}">
                      <a16:colId xmlns:a16="http://schemas.microsoft.com/office/drawing/2014/main" val="2316212791"/>
                    </a:ext>
                  </a:extLst>
                </a:gridCol>
              </a:tblGrid>
              <a:tr h="116490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典型事例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944153097"/>
                  </a:ext>
                </a:extLst>
              </a:tr>
              <a:tr h="1456137">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耗竭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水资源、土地资源、能源矿产资源短缺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人类对资源的过度索取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华北平原用水紧张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非可再生资源面临枯竭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51887667"/>
                  </a:ext>
                </a:extLst>
              </a:tr>
            </a:tbl>
          </a:graphicData>
        </a:graphic>
      </p:graphicFrame>
    </p:spTree>
    <p:extLst>
      <p:ext uri="{BB962C8B-B14F-4D97-AF65-F5344CB8AC3E}">
        <p14:creationId xmlns:p14="http://schemas.microsoft.com/office/powerpoint/2010/main" val="3645548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860734681"/>
              </p:ext>
            </p:extLst>
          </p:nvPr>
        </p:nvGraphicFramePr>
        <p:xfrm>
          <a:off x="334567" y="1064159"/>
          <a:ext cx="11521280" cy="4741105"/>
        </p:xfrm>
        <a:graphic>
          <a:graphicData uri="http://schemas.openxmlformats.org/drawingml/2006/table">
            <a:tbl>
              <a:tblPr firstRow="1" firstCol="1" bandRow="1"/>
              <a:tblGrid>
                <a:gridCol w="1368151">
                  <a:extLst>
                    <a:ext uri="{9D8B030D-6E8A-4147-A177-3AD203B41FA5}">
                      <a16:colId xmlns:a16="http://schemas.microsoft.com/office/drawing/2014/main" val="2711217703"/>
                    </a:ext>
                  </a:extLst>
                </a:gridCol>
                <a:gridCol w="2016224">
                  <a:extLst>
                    <a:ext uri="{9D8B030D-6E8A-4147-A177-3AD203B41FA5}">
                      <a16:colId xmlns:a16="http://schemas.microsoft.com/office/drawing/2014/main" val="1009017989"/>
                    </a:ext>
                  </a:extLst>
                </a:gridCol>
                <a:gridCol w="4752528">
                  <a:extLst>
                    <a:ext uri="{9D8B030D-6E8A-4147-A177-3AD203B41FA5}">
                      <a16:colId xmlns:a16="http://schemas.microsoft.com/office/drawing/2014/main" val="247402552"/>
                    </a:ext>
                  </a:extLst>
                </a:gridCol>
                <a:gridCol w="3384377">
                  <a:extLst>
                    <a:ext uri="{9D8B030D-6E8A-4147-A177-3AD203B41FA5}">
                      <a16:colId xmlns:a16="http://schemas.microsoft.com/office/drawing/2014/main" val="1750833027"/>
                    </a:ext>
                  </a:extLst>
                </a:gridCol>
              </a:tblGrid>
              <a:tr h="65694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典型事例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171615430"/>
                  </a:ext>
                </a:extLst>
              </a:tr>
              <a:tr h="550696">
                <a:tc rowSpan="7">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三废</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排放和有害人体健康的农药的使用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洛杉矶的大气污染状况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69778343"/>
                  </a:ext>
                </a:extLst>
              </a:tr>
              <a:tr h="347130">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水体污染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多瑙河的污染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13218057"/>
                  </a:ext>
                </a:extLst>
              </a:tr>
              <a:tr h="550696">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常熟市农田重金属污染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58817366"/>
                  </a:ext>
                </a:extLst>
              </a:tr>
              <a:tr h="694260">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固体废弃物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人类生产、生活产生大量垃圾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市区垃圾场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55112716"/>
                  </a:ext>
                </a:extLst>
              </a:tr>
              <a:tr h="385487">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噪声污染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工矿企业、交通工具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机场附近的噪声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7721565"/>
                  </a:ext>
                </a:extLst>
              </a:tr>
              <a:tr h="550696">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放射性污染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核废料处理不当及意外事故的发生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福岛核电站核泄漏事故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40137880"/>
                  </a:ext>
                </a:extLst>
              </a:tr>
              <a:tr h="440557">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海洋污染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海岸带工业发展、海上航运泄漏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墨西哥湾石油泄漏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167" marR="91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73569875"/>
                  </a:ext>
                </a:extLst>
              </a:tr>
            </a:tbl>
          </a:graphicData>
        </a:graphic>
      </p:graphicFrame>
    </p:spTree>
    <p:extLst>
      <p:ext uri="{BB962C8B-B14F-4D97-AF65-F5344CB8AC3E}">
        <p14:creationId xmlns:p14="http://schemas.microsoft.com/office/powerpoint/2010/main" val="3616443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411835768"/>
              </p:ext>
            </p:extLst>
          </p:nvPr>
        </p:nvGraphicFramePr>
        <p:xfrm>
          <a:off x="334567" y="1054182"/>
          <a:ext cx="11521280" cy="5015106"/>
        </p:xfrm>
        <a:graphic>
          <a:graphicData uri="http://schemas.openxmlformats.org/drawingml/2006/table">
            <a:tbl>
              <a:tblPr firstRow="1" firstCol="1" bandRow="1"/>
              <a:tblGrid>
                <a:gridCol w="1368151">
                  <a:extLst>
                    <a:ext uri="{9D8B030D-6E8A-4147-A177-3AD203B41FA5}">
                      <a16:colId xmlns:a16="http://schemas.microsoft.com/office/drawing/2014/main" val="3899877149"/>
                    </a:ext>
                  </a:extLst>
                </a:gridCol>
                <a:gridCol w="1728192">
                  <a:extLst>
                    <a:ext uri="{9D8B030D-6E8A-4147-A177-3AD203B41FA5}">
                      <a16:colId xmlns:a16="http://schemas.microsoft.com/office/drawing/2014/main" val="3051311028"/>
                    </a:ext>
                  </a:extLst>
                </a:gridCol>
                <a:gridCol w="3384376">
                  <a:extLst>
                    <a:ext uri="{9D8B030D-6E8A-4147-A177-3AD203B41FA5}">
                      <a16:colId xmlns:a16="http://schemas.microsoft.com/office/drawing/2014/main" val="3952695418"/>
                    </a:ext>
                  </a:extLst>
                </a:gridCol>
                <a:gridCol w="5040561">
                  <a:extLst>
                    <a:ext uri="{9D8B030D-6E8A-4147-A177-3AD203B41FA5}">
                      <a16:colId xmlns:a16="http://schemas.microsoft.com/office/drawing/2014/main" val="1257591552"/>
                    </a:ext>
                  </a:extLst>
                </a:gridCol>
              </a:tblGrid>
              <a:tr h="740570">
                <a:tc>
                  <a:txBody>
                    <a:bodyPr/>
                    <a:lstStyle/>
                    <a:p>
                      <a:pPr algn="ctr"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典型事例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884213597"/>
                  </a:ext>
                </a:extLst>
              </a:tr>
              <a:tr h="740570">
                <a:tc rowSpan="5">
                  <a:txBody>
                    <a:bodyPr/>
                    <a:lstStyle/>
                    <a:p>
                      <a:pPr algn="just" hangingPunct="0">
                        <a:lnSpc>
                          <a:spcPct val="12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森林环境</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调节功能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毁林开荒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热带雨林的破坏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95327774"/>
                  </a:ext>
                </a:extLst>
              </a:tr>
              <a:tr h="740570">
                <a:tc vMerge="1">
                  <a:txBody>
                    <a:bodyPr/>
                    <a:lstStyle/>
                    <a:p>
                      <a:endParaRPr lang="zh-CN" altLang="en-US"/>
                    </a:p>
                  </a:txBody>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水土流失、土地荒漠化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砍伐森林、开垦草原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黄土高原的水土流失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我国北方冬、春季的沙尘暴天气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55673043"/>
                  </a:ext>
                </a:extLst>
              </a:tr>
              <a:tr h="391361">
                <a:tc vMerge="1">
                  <a:txBody>
                    <a:bodyPr/>
                    <a:lstStyle/>
                    <a:p>
                      <a:endParaRPr lang="zh-CN" altLang="en-US"/>
                    </a:p>
                  </a:txBody>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土地盐碱化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不合理的灌溉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宁夏平原、河套平原的次生盐碱地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18049530"/>
                  </a:ext>
                </a:extLst>
              </a:tr>
              <a:tr h="1110855">
                <a:tc vMerge="1">
                  <a:txBody>
                    <a:bodyPr/>
                    <a:lstStyle/>
                    <a:p>
                      <a:endParaRPr lang="zh-CN" altLang="en-US"/>
                    </a:p>
                  </a:txBody>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全球气候变暖、臭氧层空洞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有害气体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温室气体、氟氯烃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的排放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南极臭氧层空洞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60562178"/>
                  </a:ext>
                </a:extLst>
              </a:tr>
              <a:tr h="740570">
                <a:tc vMerge="1">
                  <a:txBody>
                    <a:bodyPr/>
                    <a:lstStyle/>
                    <a:p>
                      <a:endParaRPr lang="zh-CN" altLang="en-US"/>
                    </a:p>
                  </a:txBody>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生物多样性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生存环境的恶化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人类的过度捕猎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珍稀动物的减少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如白鳍豚、华南虎等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33" marR="74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22060126"/>
                  </a:ext>
                </a:extLst>
              </a:tr>
            </a:tbl>
          </a:graphicData>
        </a:graphic>
      </p:graphicFrame>
    </p:spTree>
    <p:extLst>
      <p:ext uri="{BB962C8B-B14F-4D97-AF65-F5344CB8AC3E}">
        <p14:creationId xmlns:p14="http://schemas.microsoft.com/office/powerpoint/2010/main" val="3821580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漫画，完成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导致该环境问题的人类活动主要是（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毁坏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岩层</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任意排放废弃物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乱砍滥伐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森林</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过度抽取地下水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908720"/>
            <a:ext cx="1706936" cy="370265"/>
          </a:xfrm>
          <a:prstGeom prst="rect">
            <a:avLst/>
          </a:prstGeom>
        </p:spPr>
      </p:pic>
      <p:pic>
        <p:nvPicPr>
          <p:cNvPr id="4" name="dlt327.jpg" descr="id:2147493212;FounderCES"/>
          <p:cNvPicPr/>
          <p:nvPr/>
        </p:nvPicPr>
        <p:blipFill>
          <a:blip r:embed="rId3"/>
          <a:stretch>
            <a:fillRect/>
          </a:stretch>
        </p:blipFill>
        <p:spPr>
          <a:xfrm>
            <a:off x="7535366" y="2276872"/>
            <a:ext cx="2656529" cy="1396732"/>
          </a:xfrm>
          <a:prstGeom prst="rect">
            <a:avLst/>
          </a:prstGeom>
        </p:spPr>
      </p:pic>
      <p:sp>
        <p:nvSpPr>
          <p:cNvPr id="6" name="矩形 5"/>
          <p:cNvSpPr/>
          <p:nvPr/>
        </p:nvSpPr>
        <p:spPr>
          <a:xfrm>
            <a:off x="5798121" y="1386033"/>
            <a:ext cx="407484" cy="461665"/>
          </a:xfrm>
          <a:prstGeom prst="rect">
            <a:avLst/>
          </a:prstGeom>
        </p:spPr>
        <p:txBody>
          <a:bodyPr wrap="none">
            <a:spAutoFit/>
          </a:bodyPr>
          <a:lstStyle/>
          <a:p>
            <a:r>
              <a:rPr lang="en-US" altLang="zh-CN" sz="2400"/>
              <a:t>D</a:t>
            </a:r>
            <a:endParaRPr lang="zh-CN" altLang="en-US"/>
          </a:p>
        </p:txBody>
      </p:sp>
      <p:pic>
        <p:nvPicPr>
          <p:cNvPr id="7" name="图片 6"/>
          <p:cNvPicPr>
            <a:picLocks noChangeAspect="1"/>
          </p:cNvPicPr>
          <p:nvPr/>
        </p:nvPicPr>
        <p:blipFill>
          <a:blip r:embed="rId4"/>
          <a:stretch>
            <a:fillRect/>
          </a:stretch>
        </p:blipFill>
        <p:spPr>
          <a:xfrm>
            <a:off x="406574" y="4789602"/>
            <a:ext cx="7704856" cy="360040"/>
          </a:xfrm>
          <a:prstGeom prst="rect">
            <a:avLst/>
          </a:prstGeom>
        </p:spPr>
      </p:pic>
      <p:pic>
        <p:nvPicPr>
          <p:cNvPr id="8" name="图片 7"/>
          <p:cNvPicPr>
            <a:picLocks noChangeAspect="1"/>
          </p:cNvPicPr>
          <p:nvPr/>
        </p:nvPicPr>
        <p:blipFill>
          <a:blip r:embed="rId4"/>
          <a:stretch>
            <a:fillRect/>
          </a:stretch>
        </p:blipFill>
        <p:spPr>
          <a:xfrm>
            <a:off x="8183438" y="4213538"/>
            <a:ext cx="3600400" cy="360040"/>
          </a:xfrm>
          <a:prstGeom prst="rect">
            <a:avLst/>
          </a:prstGeom>
        </p:spPr>
      </p:pic>
      <p:sp>
        <p:nvSpPr>
          <p:cNvPr id="9" name="内容占位符 1"/>
          <p:cNvSpPr txBox="1">
            <a:spLocks/>
          </p:cNvSpPr>
          <p:nvPr/>
        </p:nvSpPr>
        <p:spPr bwMode="auto">
          <a:xfrm>
            <a:off x="360854" y="405093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读图可知，图示环境问题是地面沉降。图中显示，因过度抽取地下水，失去地下水的地下松散地层固结压缩，导致地面沉降或塌陷；图中地面沉降与开矿毁坏岩层、任意排放废弃物、乱砍滥伐森林无关。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0818;FounderCES"/>
          <p:cNvPicPr/>
          <p:nvPr/>
        </p:nvPicPr>
        <p:blipFill>
          <a:blip r:embed="rId5"/>
          <a:stretch>
            <a:fillRect/>
          </a:stretch>
        </p:blipFill>
        <p:spPr>
          <a:xfrm>
            <a:off x="478582" y="4285546"/>
            <a:ext cx="806776" cy="288032"/>
          </a:xfrm>
          <a:prstGeom prst="rect">
            <a:avLst/>
          </a:prstGeom>
        </p:spPr>
      </p:pic>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402898"/>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环境问题产生的原因有（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人类从环境中获取物质和能量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人类向环境排放新陈代谢物质和消费活动的产物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人类向环境索取资源的速度超过资源本身及其替代品的再生速度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人类向环境排放废弃物的数量超过环境的自净能力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4267847" y="1493490"/>
            <a:ext cx="407484" cy="461665"/>
          </a:xfrm>
          <a:prstGeom prst="rect">
            <a:avLst/>
          </a:prstGeom>
        </p:spPr>
        <p:txBody>
          <a:bodyPr wrap="none">
            <a:spAutoFit/>
          </a:bodyPr>
          <a:lstStyle/>
          <a:p>
            <a:r>
              <a:rPr lang="en-US" altLang="zh-CN" sz="2400"/>
              <a:t>D</a:t>
            </a:r>
            <a:endParaRPr lang="zh-CN" altLang="en-US"/>
          </a:p>
        </p:txBody>
      </p:sp>
      <p:pic>
        <p:nvPicPr>
          <p:cNvPr id="9" name="dlt327.jpg" descr="id:2147493212;FounderCES"/>
          <p:cNvPicPr/>
          <p:nvPr/>
        </p:nvPicPr>
        <p:blipFill>
          <a:blip r:embed="rId2"/>
          <a:stretch>
            <a:fillRect/>
          </a:stretch>
        </p:blipFill>
        <p:spPr>
          <a:xfrm>
            <a:off x="8039422" y="1637506"/>
            <a:ext cx="2876084" cy="1512168"/>
          </a:xfrm>
          <a:prstGeom prst="rect">
            <a:avLst/>
          </a:prstGeom>
        </p:spPr>
      </p:pic>
    </p:spTree>
    <p:extLst>
      <p:ext uri="{BB962C8B-B14F-4D97-AF65-F5344CB8AC3E}">
        <p14:creationId xmlns:p14="http://schemas.microsoft.com/office/powerpoint/2010/main" val="17445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类从环境中获取物质和能量以及人类向环境排放新陈代谢物质和消费活动的产物没有超过环境承受能力，一般不会导致环境问题的产生，只有当人类向环境索取资源的速度超过资源本身及其替代品的再生速度，人类向环境排放废弃物的数量超过环境的自净能力，才会产生环境问题，因此</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60892" y="1367511"/>
            <a:ext cx="806776" cy="288032"/>
          </a:xfrm>
          <a:prstGeom prst="rect">
            <a:avLst/>
          </a:prstGeom>
        </p:spPr>
      </p:pic>
      <p:pic>
        <p:nvPicPr>
          <p:cNvPr id="5" name="dlt327.jpg" descr="id:2147493212;FounderCES"/>
          <p:cNvPicPr/>
          <p:nvPr/>
        </p:nvPicPr>
        <p:blipFill>
          <a:blip r:embed="rId3"/>
          <a:stretch>
            <a:fillRect/>
          </a:stretch>
        </p:blipFill>
        <p:spPr>
          <a:xfrm>
            <a:off x="4655046" y="3861048"/>
            <a:ext cx="2876084" cy="1512168"/>
          </a:xfrm>
          <a:prstGeom prst="rect">
            <a:avLst/>
          </a:prstGeom>
        </p:spPr>
      </p:pic>
    </p:spTree>
    <p:extLst>
      <p:ext uri="{BB962C8B-B14F-4D97-AF65-F5344CB8AC3E}">
        <p14:creationId xmlns:p14="http://schemas.microsoft.com/office/powerpoint/2010/main" val="3064866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转变</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发展观念</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积极发展循环经济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可持续发展的实践模式</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循环经济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循环经济是指建立在物质不断循环利用基础上的经济发展模式，其根据资源输入减量化、资源再利用化、使废弃物再生资源化三个原则，把经济活动组织成一个物质反复循环流动的过程。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953993"/>
            <a:ext cx="1121335" cy="314767"/>
          </a:xfrm>
          <a:prstGeom prst="rect">
            <a:avLst/>
          </a:prstGeom>
        </p:spPr>
      </p:pic>
      <p:pic>
        <p:nvPicPr>
          <p:cNvPr id="4" name="dlt328.jpg" descr="id:2147493240;FounderCES"/>
          <p:cNvPicPr/>
          <p:nvPr/>
        </p:nvPicPr>
        <p:blipFill>
          <a:blip r:embed="rId3"/>
          <a:stretch>
            <a:fillRect/>
          </a:stretch>
        </p:blipFill>
        <p:spPr>
          <a:xfrm>
            <a:off x="3214886" y="3717032"/>
            <a:ext cx="5438652" cy="2232248"/>
          </a:xfrm>
          <a:prstGeom prst="rect">
            <a:avLst/>
          </a:prstGeom>
        </p:spPr>
      </p:pic>
    </p:spTree>
    <p:extLst>
      <p:ext uri="{BB962C8B-B14F-4D97-AF65-F5344CB8AC3E}">
        <p14:creationId xmlns:p14="http://schemas.microsoft.com/office/powerpoint/2010/main" val="410632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262558" y="1124744"/>
            <a:ext cx="11593288" cy="5040560"/>
          </a:xfrm>
          <a:prstGeom prst="rect">
            <a:avLst/>
          </a:prstGeom>
        </p:spPr>
      </p:pic>
      <p:sp>
        <p:nvSpPr>
          <p:cNvPr id="2" name="内容占位符 1"/>
          <p:cNvSpPr>
            <a:spLocks noGrp="1"/>
          </p:cNvSpPr>
          <p:nvPr>
            <p:ph idx="1"/>
          </p:nvPr>
        </p:nvSpPr>
        <p:spPr>
          <a:xfrm>
            <a:off x="369998" y="1130768"/>
            <a:ext cx="11485848" cy="553998"/>
          </a:xfrm>
        </p:spPr>
        <p:txBody>
          <a:bodyPr/>
          <a:lstStyle/>
          <a:p>
            <a:pPr hangingPunct="0">
              <a:spcAft>
                <a:spcPts val="0"/>
              </a:spcAft>
              <a:tabLst>
                <a:tab pos="5671185" algn="l"/>
              </a:tabLst>
            </a:pP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循环</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经济与低碳经济</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3247;FounderCES"/>
          <p:cNvPicPr/>
          <p:nvPr/>
        </p:nvPicPr>
        <p:blipFill>
          <a:blip r:embed="rId3"/>
          <a:stretch>
            <a:fillRect/>
          </a:stretch>
        </p:blipFill>
        <p:spPr>
          <a:xfrm>
            <a:off x="406574" y="1202776"/>
            <a:ext cx="1595514" cy="373122"/>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271903405"/>
              </p:ext>
            </p:extLst>
          </p:nvPr>
        </p:nvGraphicFramePr>
        <p:xfrm>
          <a:off x="334565" y="1706832"/>
          <a:ext cx="11521281" cy="4098432"/>
        </p:xfrm>
        <a:graphic>
          <a:graphicData uri="http://schemas.openxmlformats.org/drawingml/2006/table">
            <a:tbl>
              <a:tblPr firstRow="1" firstCol="1" bandRow="1"/>
              <a:tblGrid>
                <a:gridCol w="1440161">
                  <a:extLst>
                    <a:ext uri="{9D8B030D-6E8A-4147-A177-3AD203B41FA5}">
                      <a16:colId xmlns:a16="http://schemas.microsoft.com/office/drawing/2014/main" val="484616646"/>
                    </a:ext>
                  </a:extLst>
                </a:gridCol>
                <a:gridCol w="1440160">
                  <a:extLst>
                    <a:ext uri="{9D8B030D-6E8A-4147-A177-3AD203B41FA5}">
                      <a16:colId xmlns:a16="http://schemas.microsoft.com/office/drawing/2014/main" val="1054917940"/>
                    </a:ext>
                  </a:extLst>
                </a:gridCol>
                <a:gridCol w="4680520">
                  <a:extLst>
                    <a:ext uri="{9D8B030D-6E8A-4147-A177-3AD203B41FA5}">
                      <a16:colId xmlns:a16="http://schemas.microsoft.com/office/drawing/2014/main" val="216174930"/>
                    </a:ext>
                  </a:extLst>
                </a:gridCol>
                <a:gridCol w="3960440">
                  <a:extLst>
                    <a:ext uri="{9D8B030D-6E8A-4147-A177-3AD203B41FA5}">
                      <a16:colId xmlns:a16="http://schemas.microsoft.com/office/drawing/2014/main" val="3891869925"/>
                    </a:ext>
                  </a:extLst>
                </a:gridCol>
              </a:tblGrid>
              <a:tr h="275855">
                <a:tc gridSpan="2">
                  <a:txBody>
                    <a:bodyPr/>
                    <a:lstStyle/>
                    <a:p>
                      <a:pPr algn="just" hangingPunct="0">
                        <a:lnSpc>
                          <a:spcPct val="130000"/>
                        </a:lnSpc>
                        <a:spcAft>
                          <a:spcPts val="0"/>
                        </a:spcAft>
                        <a:tabLst>
                          <a:tab pos="5671185" algn="l"/>
                        </a:tabLs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循环经济</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低碳经济</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65915191"/>
                  </a:ext>
                </a:extLst>
              </a:tr>
              <a:tr h="689637">
                <a:tc rowSpan="3">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不同点</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背景</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应对因经济高速发展而引发的全球资源环境问题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减少温室气体排放</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保护全球气候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89255675"/>
                  </a:ext>
                </a:extLst>
              </a:tr>
              <a:tr h="965492">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关注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重点</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资源的循环利用和高效利用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提高可再生资源的比重</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减少温室气体排放</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77569687"/>
                  </a:ext>
                </a:extLst>
              </a:tr>
              <a:tr h="965492">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定位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减少资源消耗和废弃物的产生</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强调资源的综合利用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提高资源的利用效率</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开发利用清洁能源</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96834192"/>
                  </a:ext>
                </a:extLst>
              </a:tr>
              <a:tr h="258644">
                <a:tc rowSpan="3">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共同点</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发展要求</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应贯穿经济发展的全过程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829881246"/>
                  </a:ext>
                </a:extLst>
              </a:tr>
              <a:tr h="258644">
                <a:tc vMerge="1">
                  <a:txBody>
                    <a:bodyPr/>
                    <a:lstStyle/>
                    <a:p>
                      <a:endParaRPr lang="zh-CN" altLang="en-US"/>
                    </a:p>
                  </a:txBody>
                  <a:tcPr/>
                </a:tc>
                <a:tc gridSpan="3">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根本目标</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促进经济发展方式的转变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893060916"/>
                  </a:ext>
                </a:extLst>
              </a:tr>
              <a:tr h="258644">
                <a:tc vMerge="1">
                  <a:txBody>
                    <a:bodyPr/>
                    <a:lstStyle/>
                    <a:p>
                      <a:endParaRPr lang="zh-CN" altLang="en-US"/>
                    </a:p>
                  </a:txBody>
                  <a:tcPr/>
                </a:tc>
                <a:tc gridSpan="3">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基本保障</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以技术创新为支撑、制度创新为保障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965613742"/>
                  </a:ext>
                </a:extLst>
              </a:tr>
            </a:tbl>
          </a:graphicData>
        </a:graphic>
      </p:graphicFrame>
    </p:spTree>
    <p:extLst>
      <p:ext uri="{BB962C8B-B14F-4D97-AF65-F5344CB8AC3E}">
        <p14:creationId xmlns:p14="http://schemas.microsoft.com/office/powerpoint/2010/main" val="1058712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工业可持续发展的模式</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清洁生产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清洁生产在产品生产过程或预期消费中，既能合理利用自然资源，把对环境的危害减至最小，又能充分满足人类需要，是社会经济效益最大化的一种模式。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329.jpg" descr="id:2147493262;FounderCES"/>
          <p:cNvPicPr/>
          <p:nvPr/>
        </p:nvPicPr>
        <p:blipFill>
          <a:blip r:embed="rId2"/>
          <a:stretch>
            <a:fillRect/>
          </a:stretch>
        </p:blipFill>
        <p:spPr>
          <a:xfrm>
            <a:off x="4006974" y="2564904"/>
            <a:ext cx="3985057" cy="3528392"/>
          </a:xfrm>
          <a:prstGeom prst="rect">
            <a:avLst/>
          </a:prstGeom>
        </p:spPr>
      </p:pic>
    </p:spTree>
    <p:extLst>
      <p:ext uri="{BB962C8B-B14F-4D97-AF65-F5344CB8AC3E}">
        <p14:creationId xmlns:p14="http://schemas.microsoft.com/office/powerpoint/2010/main" val="1935093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0766"/>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农业可持续发展的模式</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生态农业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703732867"/>
              </p:ext>
            </p:extLst>
          </p:nvPr>
        </p:nvGraphicFramePr>
        <p:xfrm>
          <a:off x="334565" y="1767422"/>
          <a:ext cx="11521281" cy="3461778"/>
        </p:xfrm>
        <a:graphic>
          <a:graphicData uri="http://schemas.openxmlformats.org/drawingml/2006/table">
            <a:tbl>
              <a:tblPr firstRow="1" firstCol="1" bandRow="1"/>
              <a:tblGrid>
                <a:gridCol w="1108348">
                  <a:extLst>
                    <a:ext uri="{9D8B030D-6E8A-4147-A177-3AD203B41FA5}">
                      <a16:colId xmlns:a16="http://schemas.microsoft.com/office/drawing/2014/main" val="104493902"/>
                    </a:ext>
                  </a:extLst>
                </a:gridCol>
                <a:gridCol w="3356149">
                  <a:extLst>
                    <a:ext uri="{9D8B030D-6E8A-4147-A177-3AD203B41FA5}">
                      <a16:colId xmlns:a16="http://schemas.microsoft.com/office/drawing/2014/main" val="2653431455"/>
                    </a:ext>
                  </a:extLst>
                </a:gridCol>
                <a:gridCol w="7056784">
                  <a:extLst>
                    <a:ext uri="{9D8B030D-6E8A-4147-A177-3AD203B41FA5}">
                      <a16:colId xmlns:a16="http://schemas.microsoft.com/office/drawing/2014/main" val="1153510840"/>
                    </a:ext>
                  </a:extLst>
                </a:gridCol>
              </a:tblGrid>
              <a:tr h="59189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用生态系统的观念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农业生产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生态平衡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纳入协调一致的轨道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充分发挥生态经济效益以促进持续增产的农业经营方式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292412355"/>
                  </a:ext>
                </a:extLst>
              </a:tr>
              <a:tr h="1085927">
                <a:tc rowSpan="3">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调整产业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变单一农业为农、林、牧、副、渔五业并举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7313973"/>
                  </a:ext>
                </a:extLst>
              </a:tr>
              <a:tr h="868741">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开发新能源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开发利用沼气、太阳能等新能源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93520342"/>
                  </a:ext>
                </a:extLst>
              </a:tr>
              <a:tr h="434371">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综合利用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实行综合循环利用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10279894"/>
                  </a:ext>
                </a:extLst>
              </a:tr>
            </a:tbl>
          </a:graphicData>
        </a:graphic>
      </p:graphicFrame>
    </p:spTree>
    <p:extLst>
      <p:ext uri="{BB962C8B-B14F-4D97-AF65-F5344CB8AC3E}">
        <p14:creationId xmlns:p14="http://schemas.microsoft.com/office/powerpoint/2010/main" val="1840949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面临的主要环境问题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：指全球普遍存在的或者带来全球性影响的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资源耗竭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、环境污染和生态破坏等问题。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主要环境问题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738663540"/>
              </p:ext>
            </p:extLst>
          </p:nvPr>
        </p:nvGraphicFramePr>
        <p:xfrm>
          <a:off x="334567" y="3752117"/>
          <a:ext cx="11521280" cy="2125155"/>
        </p:xfrm>
        <a:graphic>
          <a:graphicData uri="http://schemas.openxmlformats.org/drawingml/2006/table">
            <a:tbl>
              <a:tblPr firstRow="1" firstCol="1" bandRow="1"/>
              <a:tblGrid>
                <a:gridCol w="1596849">
                  <a:extLst>
                    <a:ext uri="{9D8B030D-6E8A-4147-A177-3AD203B41FA5}">
                      <a16:colId xmlns:a16="http://schemas.microsoft.com/office/drawing/2014/main" val="4098504983"/>
                    </a:ext>
                  </a:extLst>
                </a:gridCol>
                <a:gridCol w="9924431">
                  <a:extLst>
                    <a:ext uri="{9D8B030D-6E8A-4147-A177-3AD203B41FA5}">
                      <a16:colId xmlns:a16="http://schemas.microsoft.com/office/drawing/2014/main" val="221505559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表现形式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14839982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资源耗竭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水资源、土地资源、能源矿产资源短缺等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225090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大气污染、水体污染和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固体废弃物</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01176347"/>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森林和草原破坏、水土流失、土地</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荒漠化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、生物多样性锐减等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8457590"/>
                  </a:ext>
                </a:extLst>
              </a:tr>
            </a:tbl>
          </a:graphicData>
        </a:graphic>
      </p:graphicFrame>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851605784"/>
              </p:ext>
            </p:extLst>
          </p:nvPr>
        </p:nvGraphicFramePr>
        <p:xfrm>
          <a:off x="406575" y="1196752"/>
          <a:ext cx="11377264" cy="4525963"/>
        </p:xfrm>
        <a:graphic>
          <a:graphicData uri="http://schemas.openxmlformats.org/drawingml/2006/table">
            <a:tbl>
              <a:tblPr firstRow="1" firstCol="1" bandRow="1"/>
              <a:tblGrid>
                <a:gridCol w="1094495">
                  <a:extLst>
                    <a:ext uri="{9D8B030D-6E8A-4147-A177-3AD203B41FA5}">
                      <a16:colId xmlns:a16="http://schemas.microsoft.com/office/drawing/2014/main" val="3818505885"/>
                    </a:ext>
                  </a:extLst>
                </a:gridCol>
                <a:gridCol w="1785824">
                  <a:extLst>
                    <a:ext uri="{9D8B030D-6E8A-4147-A177-3AD203B41FA5}">
                      <a16:colId xmlns:a16="http://schemas.microsoft.com/office/drawing/2014/main" val="3446258777"/>
                    </a:ext>
                  </a:extLst>
                </a:gridCol>
                <a:gridCol w="8496945">
                  <a:extLst>
                    <a:ext uri="{9D8B030D-6E8A-4147-A177-3AD203B41FA5}">
                      <a16:colId xmlns:a16="http://schemas.microsoft.com/office/drawing/2014/main" val="3194264362"/>
                    </a:ext>
                  </a:extLst>
                </a:gridCol>
              </a:tblGrid>
              <a:tr h="1486137">
                <a:tc rowSpan="3">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效益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09" marR="8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大大减少了传统农业生产中造成的土壤肥力降低、水土流失加剧、生物多样性锐减等生态破坏问题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09" marR="8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02146174"/>
                  </a:ext>
                </a:extLst>
              </a:tr>
              <a:tr h="2296757">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充分利用农业生态系统内部物质和能量的循环与转换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各生物以及生物与环境之间共生、相养规律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减少了化肥、农药的使用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降低了农业生产成本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09" marR="8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61000459"/>
                  </a:ext>
                </a:extLst>
              </a:tr>
              <a:tr h="743069">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社会方面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提高了生活质量和农民收入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有利于社会稳定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09" marR="82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4235005"/>
                  </a:ext>
                </a:extLst>
              </a:tr>
            </a:tbl>
          </a:graphicData>
        </a:graphic>
      </p:graphicFrame>
    </p:spTree>
    <p:extLst>
      <p:ext uri="{BB962C8B-B14F-4D97-AF65-F5344CB8AC3E}">
        <p14:creationId xmlns:p14="http://schemas.microsoft.com/office/powerpoint/2010/main" val="177737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8901"/>
            <a:ext cx="11485848" cy="4524315"/>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图为某煤矿循环经济园区产业链示意图。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按环境要素划分，图中循环经济生产模式可缓解的环境问题有（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大气污染</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水体</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污染</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固体废弃物污染</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工业环境问题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1011501"/>
            <a:ext cx="1374976" cy="298257"/>
          </a:xfrm>
          <a:prstGeom prst="rect">
            <a:avLst/>
          </a:prstGeom>
        </p:spPr>
      </p:pic>
      <p:pic>
        <p:nvPicPr>
          <p:cNvPr id="4" name="dlt330.jpg" descr="id:2147493284;FounderCES"/>
          <p:cNvPicPr/>
          <p:nvPr/>
        </p:nvPicPr>
        <p:blipFill>
          <a:blip r:embed="rId3"/>
          <a:stretch>
            <a:fillRect/>
          </a:stretch>
        </p:blipFill>
        <p:spPr>
          <a:xfrm>
            <a:off x="7247334" y="2163629"/>
            <a:ext cx="3827656" cy="2016224"/>
          </a:xfrm>
          <a:prstGeom prst="rect">
            <a:avLst/>
          </a:prstGeom>
        </p:spPr>
      </p:pic>
      <p:sp>
        <p:nvSpPr>
          <p:cNvPr id="6" name="矩形 5"/>
          <p:cNvSpPr/>
          <p:nvPr/>
        </p:nvSpPr>
        <p:spPr>
          <a:xfrm>
            <a:off x="9479582" y="1488398"/>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图分析，图中原煤开采、发电产生的环境问题按环境要素划分包括大气污染、水体污染、固体废弃物污染等，该循环经济生产模式提高了资源利用效率，减少了废弃物排放，可有效缓解以上环境问题，</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正确；工业环境问题是按人类活动的分类，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2"/>
          <a:stretch>
            <a:fillRect/>
          </a:stretch>
        </p:blipFill>
        <p:spPr>
          <a:xfrm>
            <a:off x="478582" y="1431360"/>
            <a:ext cx="806776" cy="288032"/>
          </a:xfrm>
          <a:prstGeom prst="rect">
            <a:avLst/>
          </a:prstGeom>
        </p:spPr>
      </p:pic>
      <p:pic>
        <p:nvPicPr>
          <p:cNvPr id="10" name="dlt330.jpg" descr="id:2147493284;FounderCES"/>
          <p:cNvPicPr/>
          <p:nvPr/>
        </p:nvPicPr>
        <p:blipFill>
          <a:blip r:embed="rId3"/>
          <a:stretch>
            <a:fillRect/>
          </a:stretch>
        </p:blipFill>
        <p:spPr>
          <a:xfrm>
            <a:off x="3934966" y="3519592"/>
            <a:ext cx="3827656" cy="2016224"/>
          </a:xfrm>
          <a:prstGeom prst="rect">
            <a:avLst/>
          </a:prstGeom>
        </p:spPr>
      </p:pic>
    </p:spTree>
    <p:extLst>
      <p:ext uri="{BB962C8B-B14F-4D97-AF65-F5344CB8AC3E}">
        <p14:creationId xmlns:p14="http://schemas.microsoft.com/office/powerpoint/2010/main" val="1951945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该经济园区对区域发展带来的社会经济效益包括（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保障居民供暖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增加就业机会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优化工业结构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资源深加工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提高经济效益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减少了污染物排放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保护了生态环境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实现资源综合利用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提高资源利用率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lt330.jpg" descr="id:2147493284;FounderCES"/>
          <p:cNvPicPr/>
          <p:nvPr/>
        </p:nvPicPr>
        <p:blipFill>
          <a:blip r:embed="rId2"/>
          <a:stretch>
            <a:fillRect/>
          </a:stretch>
        </p:blipFill>
        <p:spPr>
          <a:xfrm>
            <a:off x="7391350" y="1925538"/>
            <a:ext cx="3964358" cy="2088232"/>
          </a:xfrm>
          <a:prstGeom prst="rect">
            <a:avLst/>
          </a:prstGeom>
        </p:spPr>
      </p:pic>
      <p:sp>
        <p:nvSpPr>
          <p:cNvPr id="7" name="矩形 6"/>
          <p:cNvSpPr/>
          <p:nvPr/>
        </p:nvSpPr>
        <p:spPr>
          <a:xfrm>
            <a:off x="7607374" y="1349474"/>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0832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566814" y="2924944"/>
            <a:ext cx="7128792" cy="360040"/>
          </a:xfrm>
          <a:prstGeom prst="rect">
            <a:avLst/>
          </a:prstGeom>
        </p:spPr>
      </p:pic>
      <p:sp>
        <p:nvSpPr>
          <p:cNvPr id="2" name="内容占位符 1"/>
          <p:cNvSpPr>
            <a:spLocks noGrp="1"/>
          </p:cNvSpPr>
          <p:nvPr>
            <p:ph idx="1"/>
          </p:nvPr>
        </p:nvSpPr>
        <p:spPr>
          <a:xfrm>
            <a:off x="360854" y="1106160"/>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循环经济模式利用发电产生的废热为居民供暖，增加了就业机会，取得了良好的社会效益，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正确；优化了工业结构，实现了资源深加工，延长了产业链，提高了经济效益，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正确；实现了资源综合利用，提高了资源利用率，提高了经济效益，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正确；减少了污染物排放，保护了生态环境，属于环境效益，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3"/>
          <a:stretch>
            <a:fillRect/>
          </a:stretch>
        </p:blipFill>
        <p:spPr>
          <a:xfrm>
            <a:off x="478582" y="1268760"/>
            <a:ext cx="806776" cy="288032"/>
          </a:xfrm>
          <a:prstGeom prst="rect">
            <a:avLst/>
          </a:prstGeom>
        </p:spPr>
      </p:pic>
      <p:pic>
        <p:nvPicPr>
          <p:cNvPr id="6" name="dlt330.jpg" descr="id:2147493284;FounderCES"/>
          <p:cNvPicPr/>
          <p:nvPr/>
        </p:nvPicPr>
        <p:blipFill>
          <a:blip r:embed="rId4"/>
          <a:stretch>
            <a:fillRect/>
          </a:stretch>
        </p:blipFill>
        <p:spPr>
          <a:xfrm>
            <a:off x="3862958" y="3573016"/>
            <a:ext cx="3964358" cy="2088232"/>
          </a:xfrm>
          <a:prstGeom prst="rect">
            <a:avLst/>
          </a:prstGeom>
        </p:spPr>
      </p:pic>
    </p:spTree>
    <p:extLst>
      <p:ext uri="{BB962C8B-B14F-4D97-AF65-F5344CB8AC3E}">
        <p14:creationId xmlns:p14="http://schemas.microsoft.com/office/powerpoint/2010/main" val="1304714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全球性环境问题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酸雨、酸雾等环境污染，全球气候变暖，</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臭氧层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当代环境问题的发展趋势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区域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性、小规模向</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全球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性、大规模发展。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）从宏观危害向微观危害发展。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）从环境污染事件向</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全面生态破坏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72816"/>
            <a:ext cx="11593288" cy="3024336"/>
          </a:xfrm>
          <a:prstGeom prst="rect">
            <a:avLst/>
          </a:prstGeom>
        </p:spPr>
      </p:pic>
      <p:sp>
        <p:nvSpPr>
          <p:cNvPr id="2" name="内容占位符 1"/>
          <p:cNvSpPr>
            <a:spLocks noGrp="1"/>
          </p:cNvSpPr>
          <p:nvPr>
            <p:ph idx="1"/>
          </p:nvPr>
        </p:nvSpPr>
        <p:spPr>
          <a:xfrm>
            <a:off x="360854" y="1718806"/>
            <a:ext cx="11485848" cy="2862322"/>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环境污染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、生态破坏与资源耗竭的关系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环境污染是指人类随意排放废弃物和有害物质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导致环境质量下降。生态破坏是指人类对环境的破坏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导致环境退化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从而影响人类生产和生活。资源耗竭是指资源数量不能满足人类的需求。环境污染往往引起生态破坏和资源耗竭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生态破坏往往引起资源耗竭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资源耗竭往往引起生态破坏。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3139;FounderCES"/>
          <p:cNvPicPr/>
          <p:nvPr/>
        </p:nvPicPr>
        <p:blipFill>
          <a:blip r:embed="rId3"/>
          <a:stretch>
            <a:fillRect/>
          </a:stretch>
        </p:blipFill>
        <p:spPr>
          <a:xfrm>
            <a:off x="478582" y="1881406"/>
            <a:ext cx="1595514" cy="373122"/>
          </a:xfrm>
          <a:prstGeom prst="rect">
            <a:avLst/>
          </a:prstGeom>
        </p:spPr>
      </p:pic>
    </p:spTree>
    <p:extLst>
      <p:ext uri="{BB962C8B-B14F-4D97-AF65-F5344CB8AC3E}">
        <p14:creationId xmlns:p14="http://schemas.microsoft.com/office/powerpoint/2010/main" val="418379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0579"/>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可持续发展</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的基本内涵及原则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：既满足当代人的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需要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，又不对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后代人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满足其需要的能力构成危害的发展。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基本内涵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325718"/>
            <a:ext cx="1156193" cy="30746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810546467"/>
              </p:ext>
            </p:extLst>
          </p:nvPr>
        </p:nvGraphicFramePr>
        <p:xfrm>
          <a:off x="334567" y="2846040"/>
          <a:ext cx="11521280" cy="2743200"/>
        </p:xfrm>
        <a:graphic>
          <a:graphicData uri="http://schemas.openxmlformats.org/drawingml/2006/table">
            <a:tbl>
              <a:tblPr firstRow="1" firstCol="1" bandRow="1"/>
              <a:tblGrid>
                <a:gridCol w="1108347">
                  <a:extLst>
                    <a:ext uri="{9D8B030D-6E8A-4147-A177-3AD203B41FA5}">
                      <a16:colId xmlns:a16="http://schemas.microsoft.com/office/drawing/2014/main" val="315360902"/>
                    </a:ext>
                  </a:extLst>
                </a:gridCol>
                <a:gridCol w="1020785">
                  <a:extLst>
                    <a:ext uri="{9D8B030D-6E8A-4147-A177-3AD203B41FA5}">
                      <a16:colId xmlns:a16="http://schemas.microsoft.com/office/drawing/2014/main" val="165798308"/>
                    </a:ext>
                  </a:extLst>
                </a:gridCol>
                <a:gridCol w="9392148">
                  <a:extLst>
                    <a:ext uri="{9D8B030D-6E8A-4147-A177-3AD203B41FA5}">
                      <a16:colId xmlns:a16="http://schemas.microsoft.com/office/drawing/2014/main" val="633096546"/>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具体要求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0102633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续发展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强调经济发展不仅重视数量增长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更追求</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质量改善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高投入、高消耗、高污染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的传统生产方式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积极倡导</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清洁生产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和适度消费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以减少对环境的压力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30694888"/>
                  </a:ext>
                </a:extLst>
              </a:tr>
            </a:tbl>
          </a:graphicData>
        </a:graphic>
      </p:graphicFrame>
    </p:spTree>
    <p:extLst>
      <p:ext uri="{BB962C8B-B14F-4D97-AF65-F5344CB8AC3E}">
        <p14:creationId xmlns:p14="http://schemas.microsoft.com/office/powerpoint/2010/main" val="1959710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229849579"/>
              </p:ext>
            </p:extLst>
          </p:nvPr>
        </p:nvGraphicFramePr>
        <p:xfrm>
          <a:off x="406575" y="1268760"/>
          <a:ext cx="11377264" cy="4389120"/>
        </p:xfrm>
        <a:graphic>
          <a:graphicData uri="http://schemas.openxmlformats.org/drawingml/2006/table">
            <a:tbl>
              <a:tblPr firstRow="1" firstCol="1" bandRow="1"/>
              <a:tblGrid>
                <a:gridCol w="1094493">
                  <a:extLst>
                    <a:ext uri="{9D8B030D-6E8A-4147-A177-3AD203B41FA5}">
                      <a16:colId xmlns:a16="http://schemas.microsoft.com/office/drawing/2014/main" val="3146257166"/>
                    </a:ext>
                  </a:extLst>
                </a:gridCol>
                <a:gridCol w="1008025">
                  <a:extLst>
                    <a:ext uri="{9D8B030D-6E8A-4147-A177-3AD203B41FA5}">
                      <a16:colId xmlns:a16="http://schemas.microsoft.com/office/drawing/2014/main" val="2477926409"/>
                    </a:ext>
                  </a:extLst>
                </a:gridCol>
                <a:gridCol w="9274746">
                  <a:extLst>
                    <a:ext uri="{9D8B030D-6E8A-4147-A177-3AD203B41FA5}">
                      <a16:colId xmlns:a16="http://schemas.microsoft.com/office/drawing/2014/main" val="3973307418"/>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具体要求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5209112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续发展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强调发展要以改善人类生活</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质量</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、提高人类</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健康</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水平为目的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与社会进步相适应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96630510"/>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续发展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强调发展要与资源、环境相</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协调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发展过程中必须保护好生态环境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特别是保证以</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持续</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的方式使用自然资源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97190220"/>
                  </a:ext>
                </a:extLst>
              </a:tr>
            </a:tbl>
          </a:graphicData>
        </a:graphic>
      </p:graphicFrame>
    </p:spTree>
    <p:extLst>
      <p:ext uri="{BB962C8B-B14F-4D97-AF65-F5344CB8AC3E}">
        <p14:creationId xmlns:p14="http://schemas.microsoft.com/office/powerpoint/2010/main" val="636592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1957"/>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基本原则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344403456"/>
              </p:ext>
            </p:extLst>
          </p:nvPr>
        </p:nvGraphicFramePr>
        <p:xfrm>
          <a:off x="334566" y="1556605"/>
          <a:ext cx="11521280" cy="4032635"/>
        </p:xfrm>
        <a:graphic>
          <a:graphicData uri="http://schemas.openxmlformats.org/drawingml/2006/table">
            <a:tbl>
              <a:tblPr firstRow="1" firstCol="1" bandRow="1"/>
              <a:tblGrid>
                <a:gridCol w="1331860">
                  <a:extLst>
                    <a:ext uri="{9D8B030D-6E8A-4147-A177-3AD203B41FA5}">
                      <a16:colId xmlns:a16="http://schemas.microsoft.com/office/drawing/2014/main" val="2227096042"/>
                    </a:ext>
                  </a:extLst>
                </a:gridCol>
                <a:gridCol w="10189420">
                  <a:extLst>
                    <a:ext uri="{9D8B030D-6E8A-4147-A177-3AD203B41FA5}">
                      <a16:colId xmlns:a16="http://schemas.microsoft.com/office/drawing/2014/main" val="1732310488"/>
                    </a:ext>
                  </a:extLst>
                </a:gridCol>
              </a:tblGrid>
              <a:tr h="427229">
                <a:tc>
                  <a:txBody>
                    <a:bodyPr/>
                    <a:lstStyle/>
                    <a:p>
                      <a:pPr algn="ctr"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基本原则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具体要求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04138765"/>
                  </a:ext>
                </a:extLst>
              </a:tr>
              <a:tr h="854518">
                <a:tc>
                  <a:txBody>
                    <a:bodyPr/>
                    <a:lstStyle/>
                    <a:p>
                      <a:pPr algn="ctr" hangingPunct="0">
                        <a:lnSpc>
                          <a:spcPct val="150000"/>
                        </a:lnSpc>
                        <a:spcAft>
                          <a:spcPts val="0"/>
                        </a:spcAft>
                        <a:tabLst>
                          <a:tab pos="5671185"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公平性</a:t>
                      </a: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强调当代人与</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后代人</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之间、同代人之间、全球不同地区之间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以及人类与</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其他生物种群</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之间的平等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15489865"/>
                  </a:ext>
                </a:extLst>
              </a:tr>
              <a:tr h="854518">
                <a:tc>
                  <a:txBody>
                    <a:bodyPr/>
                    <a:lstStyle/>
                    <a:p>
                      <a:pPr algn="ctr" hangingPunct="0">
                        <a:lnSpc>
                          <a:spcPct val="150000"/>
                        </a:lnSpc>
                        <a:spcAft>
                          <a:spcPts val="0"/>
                        </a:spcAft>
                        <a:tabLst>
                          <a:tab pos="5671185" algn="l"/>
                        </a:tabLst>
                      </a:pPr>
                      <a:r>
                        <a:rPr lang="zh-CN" sz="2200" b="1" smtClean="0">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持续性</a:t>
                      </a:r>
                      <a:endParaRPr lang="en-US" altLang="zh-CN" sz="2200" b="1" smtClean="0">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强调人类必须在不超越</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资源环境承载力</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的基础上</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保持经济活动与社会发展的持续性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23449290"/>
                  </a:ext>
                </a:extLst>
              </a:tr>
              <a:tr h="1708916">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共同但有区别的责任原则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强调地球环境是一个整体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发展经济和保护环境是世界各国的</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共同责任</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需要各国共同参与</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83673781"/>
                  </a:ext>
                </a:extLst>
              </a:tr>
            </a:tbl>
          </a:graphicData>
        </a:graphic>
      </p:graphicFrame>
    </p:spTree>
    <p:extLst>
      <p:ext uri="{BB962C8B-B14F-4D97-AF65-F5344CB8AC3E}">
        <p14:creationId xmlns:p14="http://schemas.microsoft.com/office/powerpoint/2010/main" val="85214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62558" y="1412776"/>
            <a:ext cx="11593288" cy="3600400"/>
          </a:xfrm>
          <a:prstGeom prst="rect">
            <a:avLst/>
          </a:prstGeom>
        </p:spPr>
      </p:pic>
      <p:sp>
        <p:nvSpPr>
          <p:cNvPr id="2" name="内容占位符 1"/>
          <p:cNvSpPr>
            <a:spLocks noGrp="1"/>
          </p:cNvSpPr>
          <p:nvPr>
            <p:ph idx="1"/>
          </p:nvPr>
        </p:nvSpPr>
        <p:spPr>
          <a:xfrm>
            <a:off x="360854" y="1380832"/>
            <a:ext cx="11485848" cy="341632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可持续发展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三个基本原则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侧重的是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侧重的是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侧重的是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理解可持续发展的三个基本原则时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不要把公平性原则与共同但有区别的责任原则混为一谈。前者强调当代人与后代人之间、同代人之间、全球不同地区之间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以及人类与其他生物种群之间的公平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而后者强调全球是一个整体。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重难辨析.eps" descr="id:2147493169;FounderCES"/>
          <p:cNvPicPr/>
          <p:nvPr/>
        </p:nvPicPr>
        <p:blipFill>
          <a:blip r:embed="rId3"/>
          <a:stretch>
            <a:fillRect/>
          </a:stretch>
        </p:blipFill>
        <p:spPr>
          <a:xfrm>
            <a:off x="334566" y="1524848"/>
            <a:ext cx="1612837" cy="367090"/>
          </a:xfrm>
          <a:prstGeom prst="rect">
            <a:avLst/>
          </a:prstGeom>
        </p:spPr>
      </p:pic>
    </p:spTree>
    <p:extLst>
      <p:ext uri="{BB962C8B-B14F-4D97-AF65-F5344CB8AC3E}">
        <p14:creationId xmlns:p14="http://schemas.microsoft.com/office/powerpoint/2010/main" val="494053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0967"/>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可持续发展</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战略</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愿景与行动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实施可持续发展的重要条件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：国际合作和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公众参与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中国的可持续发展行动纲领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控制人口，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节约能源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，保护环境，实现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实现可持续发展的措施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）经济运行模式采用：循环经济。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）消费方式：倡导</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绿色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）鼓励公众参与，形成关心、爱护环境的社会风尚；树立节约资源、保护环境和可持续发展的观念，从我做起，从现在做起，从点滴做起。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1052736"/>
            <a:ext cx="1224136" cy="325532"/>
          </a:xfrm>
          <a:prstGeom prst="rect">
            <a:avLst/>
          </a:prstGeom>
        </p:spPr>
      </p:pic>
    </p:spTree>
    <p:extLst>
      <p:ext uri="{BB962C8B-B14F-4D97-AF65-F5344CB8AC3E}">
        <p14:creationId xmlns:p14="http://schemas.microsoft.com/office/powerpoint/2010/main" val="246445143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TotalTime>
  <Words>1235</Words>
  <Application>Microsoft Office PowerPoint</Application>
  <PresentationFormat>自定义</PresentationFormat>
  <Paragraphs>208</Paragraphs>
  <Slides>24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578</cp:revision>
  <dcterms:created xsi:type="dcterms:W3CDTF">2020-11-06T05:24:00Z</dcterms:created>
  <dcterms:modified xsi:type="dcterms:W3CDTF">2025-10-28T09:36:28Z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